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5AEBDE1-2FD2-4C46-BA98-6636FE5D596E}" type="datetimeFigureOut">
              <a:rPr lang="en-US" smtClean="0"/>
              <a:t>1/10/2013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49A6EEB-5263-4604-AE33-CE68B28C8BA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AEBDE1-2FD2-4C46-BA98-6636FE5D596E}" type="datetimeFigureOut">
              <a:rPr lang="en-US" smtClean="0"/>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A6EEB-5263-4604-AE33-CE68B28C8B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AEBDE1-2FD2-4C46-BA98-6636FE5D596E}" type="datetimeFigureOut">
              <a:rPr lang="en-US" smtClean="0"/>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A6EEB-5263-4604-AE33-CE68B28C8B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AEBDE1-2FD2-4C46-BA98-6636FE5D596E}" type="datetimeFigureOut">
              <a:rPr lang="en-US" smtClean="0"/>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A6EEB-5263-4604-AE33-CE68B28C8B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5AEBDE1-2FD2-4C46-BA98-6636FE5D596E}" type="datetimeFigureOut">
              <a:rPr lang="en-US" smtClean="0"/>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A6EEB-5263-4604-AE33-CE68B28C8BA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AEBDE1-2FD2-4C46-BA98-6636FE5D596E}" type="datetimeFigureOut">
              <a:rPr lang="en-US" smtClean="0"/>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A6EEB-5263-4604-AE33-CE68B28C8B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5AEBDE1-2FD2-4C46-BA98-6636FE5D596E}" type="datetimeFigureOut">
              <a:rPr lang="en-US" smtClean="0"/>
              <a:t>1/10/2013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9A6EEB-5263-4604-AE33-CE68B28C8B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AEBDE1-2FD2-4C46-BA98-6636FE5D596E}" type="datetimeFigureOut">
              <a:rPr lang="en-US" smtClean="0"/>
              <a:t>1/10/2013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9A6EEB-5263-4604-AE33-CE68B28C8B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AEBDE1-2FD2-4C46-BA98-6636FE5D596E}" type="datetimeFigureOut">
              <a:rPr lang="en-US" smtClean="0"/>
              <a:t>1/10/2013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9A6EEB-5263-4604-AE33-CE68B28C8B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AEBDE1-2FD2-4C46-BA98-6636FE5D596E}" type="datetimeFigureOut">
              <a:rPr lang="en-US" smtClean="0"/>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A6EEB-5263-4604-AE33-CE68B28C8B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5AEBDE1-2FD2-4C46-BA98-6636FE5D596E}" type="datetimeFigureOut">
              <a:rPr lang="en-US" smtClean="0"/>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49A6EEB-5263-4604-AE33-CE68B28C8BA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5AEBDE1-2FD2-4C46-BA98-6636FE5D596E}" type="datetimeFigureOut">
              <a:rPr lang="en-US" smtClean="0"/>
              <a:t>1/10/2013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49A6EEB-5263-4604-AE33-CE68B28C8BA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KOLOKVIJUM</a:t>
            </a:r>
            <a:endParaRPr lang="en-US" dirty="0"/>
          </a:p>
        </p:txBody>
      </p:sp>
      <p:sp>
        <p:nvSpPr>
          <p:cNvPr id="3" name="Subtitle 2"/>
          <p:cNvSpPr>
            <a:spLocks noGrp="1"/>
          </p:cNvSpPr>
          <p:nvPr>
            <p:ph type="subTitle" idx="1"/>
          </p:nvPr>
        </p:nvSpPr>
        <p:spPr/>
        <p:txBody>
          <a:bodyPr/>
          <a:lstStyle/>
          <a:p>
            <a:r>
              <a:rPr lang="en-US" dirty="0" smtClean="0"/>
              <a:t>Stefan Mijailovi</a:t>
            </a:r>
            <a:r>
              <a:rPr lang="sr-Latn-CS" dirty="0" smtClean="0"/>
              <a:t>ć</a:t>
            </a:r>
          </a:p>
          <a:p>
            <a:r>
              <a:rPr lang="sr-Latn-CS" dirty="0" smtClean="0"/>
              <a:t>500/11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Cedulja 53	</a:t>
            </a:r>
            <a:endParaRPr lang="en-US" dirty="0"/>
          </a:p>
        </p:txBody>
      </p:sp>
      <p:sp>
        <p:nvSpPr>
          <p:cNvPr id="3" name="Content Placeholder 2"/>
          <p:cNvSpPr>
            <a:spLocks noGrp="1"/>
          </p:cNvSpPr>
          <p:nvPr>
            <p:ph idx="1"/>
          </p:nvPr>
        </p:nvSpPr>
        <p:spPr/>
        <p:txBody>
          <a:bodyPr>
            <a:normAutofit/>
          </a:bodyPr>
          <a:lstStyle/>
          <a:p>
            <a:pPr marL="514350" indent="-514350" algn="just">
              <a:buAutoNum type="alphaLcParenR"/>
            </a:pPr>
            <a:r>
              <a:rPr lang="sr-Latn-CS" sz="2400" b="1" dirty="0" smtClean="0"/>
              <a:t>Računar – šta je to?</a:t>
            </a:r>
          </a:p>
          <a:p>
            <a:pPr marL="514350" indent="-514350" algn="just">
              <a:buNone/>
            </a:pPr>
            <a:endParaRPr lang="sr-Latn-CS" sz="2000" dirty="0" smtClean="0"/>
          </a:p>
          <a:p>
            <a:pPr marL="514350" indent="-514350" algn="just">
              <a:buFontTx/>
              <a:buChar char="-"/>
            </a:pPr>
            <a:r>
              <a:rPr lang="sr-Latn-CS" sz="2000" dirty="0" smtClean="0"/>
              <a:t>Računari su specifične mašine koje služe za obradu ili procesiranje podataka. Savremeni računari mogu da pemte podatke, informacije, pa samim tim i određene programe i da njihovom ponovljenom upotrebom daju analitičke rezultate</a:t>
            </a:r>
          </a:p>
          <a:p>
            <a:pPr marL="514350" indent="-514350" algn="just">
              <a:buNone/>
            </a:pPr>
            <a:endParaRPr lang="sr-Latn-CS" sz="2000" dirty="0" smtClean="0"/>
          </a:p>
          <a:p>
            <a:pPr marL="514350" indent="-514350" algn="just">
              <a:buFontTx/>
              <a:buChar char="-"/>
            </a:pPr>
            <a:r>
              <a:rPr lang="sr-Latn-CS" sz="2000" dirty="0" smtClean="0"/>
              <a:t>Fon Nojmanova arhitektura</a:t>
            </a:r>
          </a:p>
          <a:p>
            <a:pPr marL="514350" indent="-514350" algn="just">
              <a:buNone/>
            </a:pPr>
            <a:endParaRPr lang="sr-Latn-CS" sz="2000" dirty="0" smtClean="0"/>
          </a:p>
          <a:p>
            <a:pPr marL="514350" indent="-514350" algn="just">
              <a:buFontTx/>
              <a:buChar char="-"/>
            </a:pPr>
            <a:r>
              <a:rPr lang="sr-Latn-CS" sz="2000" dirty="0" smtClean="0"/>
              <a:t>Ulazna jedinica – preko nje se u računar ubacuju svi podaci koji treba da budu obrađeni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143000"/>
            <a:ext cx="7696200" cy="5078313"/>
          </a:xfrm>
          <a:prstGeom prst="rect">
            <a:avLst/>
          </a:prstGeom>
          <a:noFill/>
        </p:spPr>
        <p:txBody>
          <a:bodyPr wrap="square" rtlCol="0">
            <a:spAutoFit/>
          </a:bodyPr>
          <a:lstStyle/>
          <a:p>
            <a:pPr algn="just">
              <a:buFontTx/>
              <a:buChar char="-"/>
            </a:pPr>
            <a:r>
              <a:rPr lang="sr-Latn-CS" sz="2000" dirty="0" smtClean="0"/>
              <a:t> Memorija: u računaru postoje dve vrste memorije – ROM i RAM</a:t>
            </a:r>
          </a:p>
          <a:p>
            <a:pPr algn="just">
              <a:buFontTx/>
              <a:buChar char="-"/>
            </a:pPr>
            <a:endParaRPr lang="sr-Latn-CS" sz="2000" dirty="0"/>
          </a:p>
          <a:p>
            <a:pPr algn="just">
              <a:buFontTx/>
              <a:buChar char="-"/>
            </a:pPr>
            <a:r>
              <a:rPr lang="sr-Latn-CS" sz="2000" dirty="0"/>
              <a:t> </a:t>
            </a:r>
            <a:r>
              <a:rPr lang="sr-Latn-CS" sz="2000" dirty="0" smtClean="0"/>
              <a:t>RAM (Random Access Memory) predstavlja memoriju koja je dostupna korisniku i koju korisnik može da menja unošenjem svojih podataka i aplikativnih programa</a:t>
            </a:r>
          </a:p>
          <a:p>
            <a:pPr algn="just">
              <a:buFontTx/>
              <a:buChar char="-"/>
            </a:pPr>
            <a:endParaRPr lang="sr-Latn-CS" sz="2000" dirty="0" smtClean="0"/>
          </a:p>
          <a:p>
            <a:pPr algn="just">
              <a:buFontTx/>
              <a:buChar char="-"/>
            </a:pPr>
            <a:r>
              <a:rPr lang="sr-Latn-CS" sz="2000" dirty="0" smtClean="0"/>
              <a:t> ROM (Read Only Memory) predstavlja memoriju koju korisnik može samo da čita ali ne može da je prerađuje, dopunjuje, briše, umanjuje ili menja. To je memorija svojstvena svakom datom računaru.</a:t>
            </a:r>
          </a:p>
          <a:p>
            <a:pPr algn="just">
              <a:buFontTx/>
              <a:buChar char="-"/>
            </a:pPr>
            <a:endParaRPr lang="sr-Latn-CS" sz="2000" dirty="0"/>
          </a:p>
          <a:p>
            <a:pPr algn="just">
              <a:buFontTx/>
              <a:buChar char="-"/>
            </a:pPr>
            <a:r>
              <a:rPr lang="sr-Latn-CS" sz="2000" dirty="0" smtClean="0"/>
              <a:t> </a:t>
            </a:r>
            <a:r>
              <a:rPr lang="sr-Latn-CS" sz="2000" b="1" dirty="0" smtClean="0"/>
              <a:t>Hardver </a:t>
            </a:r>
            <a:r>
              <a:rPr lang="sr-Latn-CS" sz="2000" dirty="0" smtClean="0"/>
              <a:t>predstavlja sistem fizičkih elemenata i zajedno sa softverom, sistemom inteligibilnih elemenata, predstavlja mašinu za obradu ili procesiranje podataka. Hardver se sastoji iz tri elementa: ulazna jedinica, centralna procesna jedinica i izlazna jedinica.</a:t>
            </a:r>
            <a:endParaRPr lang="sr-Latn-CS" sz="2000" dirty="0"/>
          </a:p>
          <a:p>
            <a:pPr>
              <a:buFontTx/>
              <a:buChar char="-"/>
            </a:pP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Cedulja 53</a:t>
            </a:r>
            <a:endParaRPr lang="en-US" dirty="0"/>
          </a:p>
        </p:txBody>
      </p:sp>
      <p:sp>
        <p:nvSpPr>
          <p:cNvPr id="3" name="Content Placeholder 2"/>
          <p:cNvSpPr>
            <a:spLocks noGrp="1"/>
          </p:cNvSpPr>
          <p:nvPr>
            <p:ph idx="1"/>
          </p:nvPr>
        </p:nvSpPr>
        <p:spPr>
          <a:solidFill>
            <a:schemeClr val="bg1"/>
          </a:solidFill>
        </p:spPr>
        <p:txBody>
          <a:bodyPr/>
          <a:lstStyle/>
          <a:p>
            <a:pPr>
              <a:buNone/>
            </a:pPr>
            <a:r>
              <a:rPr lang="sr-Latn-CS" sz="2400" b="1" dirty="0" smtClean="0">
                <a:solidFill>
                  <a:schemeClr val="bg2">
                    <a:lumMod val="50000"/>
                  </a:schemeClr>
                </a:solidFill>
              </a:rPr>
              <a:t>b) </a:t>
            </a:r>
            <a:r>
              <a:rPr lang="sr-Latn-CS" sz="2400" b="1" dirty="0" smtClean="0"/>
              <a:t>Sigurnost glasanja na Internetu</a:t>
            </a:r>
          </a:p>
          <a:p>
            <a:pPr>
              <a:buNone/>
            </a:pPr>
            <a:endParaRPr lang="sr-Latn-CS" dirty="0" smtClean="0"/>
          </a:p>
          <a:p>
            <a:pPr>
              <a:buFontTx/>
              <a:buChar char="-"/>
            </a:pPr>
            <a:r>
              <a:rPr lang="sr-Latn-CS" sz="2000" dirty="0" smtClean="0"/>
              <a:t>Kod glasanja putem Interneta bezbednost prenosa podataka mora da bude stoprocentno garantovana.</a:t>
            </a:r>
          </a:p>
          <a:p>
            <a:pPr>
              <a:buFontTx/>
              <a:buChar char="-"/>
            </a:pPr>
            <a:endParaRPr lang="sr-Latn-CS" sz="2000" dirty="0" smtClean="0"/>
          </a:p>
          <a:p>
            <a:pPr>
              <a:buFontTx/>
              <a:buChar char="-"/>
            </a:pPr>
            <a:r>
              <a:rPr lang="sr-Latn-CS" sz="2000" dirty="0" smtClean="0"/>
              <a:t>Kako sadašnje tehnologije ne mogu ta omoguće takvu sigurnost, da ne bi došlo do zloupotreba, za sada treba omogućiti elektronsko glasanje na samim biračkim mestima, uz nadzor stručnih lica, zbog lakšeg kasnijeg obrađivanja tih glasova. Time birači stiču iskustvo u korišćenju Interneta za glasanje.</a:t>
            </a:r>
            <a:endParaRPr lang="sr-Latn-CS" sz="20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TotalTime>
  <Words>254</Words>
  <Application>Microsoft Office PowerPoint</Application>
  <PresentationFormat>On-screen Show (4:3)</PresentationFormat>
  <Paragraphs>24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KOLOKVIJUM</vt:lpstr>
      <vt:lpstr>Cedulja 53 </vt:lpstr>
      <vt:lpstr>Slide 3</vt:lpstr>
      <vt:lpstr>Cedulja 53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KOLOKVIJUM</dc:title>
  <dc:creator>student</dc:creator>
  <cp:lastModifiedBy>student</cp:lastModifiedBy>
  <cp:revision>3</cp:revision>
  <dcterms:created xsi:type="dcterms:W3CDTF">2013-01-10T16:07:39Z</dcterms:created>
  <dcterms:modified xsi:type="dcterms:W3CDTF">2013-01-10T16:28:50Z</dcterms:modified>
</cp:coreProperties>
</file>