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presProps" Id="rId2" Target="presProps.xml"/><Relationship Type="http://schemas.openxmlformats.org/officeDocument/2006/relationships/theme" Id="rId1" Target="theme/theme2.xml"/><Relationship Type="http://schemas.openxmlformats.org/officeDocument/2006/relationships/slideMaster" Id="rId4" Target="slideMasters/slideMaster1.xml"/><Relationship Type="http://schemas.openxmlformats.org/officeDocument/2006/relationships/tableStyles" Id="rId3" Target="tableStyles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3" id="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4" id="34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5" id="3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9" id="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0" id="4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1" id="4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5" id="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6" id="4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7" id="4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1" id="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" id="5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3" id="5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8" id="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" id="9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0" id="10"/>
          <p:cNvSpPr txBox="1"/>
          <p:nvPr>
            <p:ph type="subTitle" idx="1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name="Shape 11" id="11"/>
          <p:cNvCxnSpPr/>
          <p:nvPr/>
        </p:nvCxnSpPr>
        <p:spPr>
          <a:xfrm>
            <a:off y="54863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len="med" type="none" w="med"/>
            <a:tailEnd len="med" type="none" w="med"/>
          </a:ln>
        </p:spPr>
      </p:cxnSp>
      <p:cxnSp>
        <p:nvCxnSpPr>
          <p:cNvPr name="Shape 12" id="12"/>
          <p:cNvCxnSpPr/>
          <p:nvPr/>
        </p:nvCxnSpPr>
        <p:spPr>
          <a:xfrm>
            <a:off y="4844510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name="Shape 16" id="16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name="Shape 19" id="19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20" id="20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name="Shape 21" id="21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name="Shape 24" id="24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name="Shape 27" id="27"/>
          <p:cNvCxnSpPr/>
          <p:nvPr/>
        </p:nvCxnSpPr>
        <p:spPr>
          <a:xfrm>
            <a:off y="5757014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name="Shape 29" id="29"/>
          <p:cNvCxnSpPr/>
          <p:nvPr/>
        </p:nvCxnSpPr>
        <p:spPr>
          <a:xfrm>
            <a:off y="150852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name="Shape 7" id="7"/>
          <p:cNvCxnSpPr/>
          <p:nvPr/>
        </p:nvCxnSpPr>
        <p:spPr>
          <a:xfrm>
            <a:off y="669767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0" id="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1" id="31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algn="ctr">
              <a:buNone/>
            </a:pPr>
            <a:r>
              <a:rPr lang="en"/>
              <a:t>Koncept</a:t>
            </a:r>
          </a:p>
        </p:txBody>
      </p:sp>
      <p:sp>
        <p:nvSpPr>
          <p:cNvPr name="Shape 32" id="32"/>
          <p:cNvSpPr txBox="1"/>
          <p:nvPr>
            <p:ph type="subTitle" idx="1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algn="r" rtl="0" lvl="0">
              <a:buNone/>
            </a:pPr>
            <a:r>
              <a:rPr lang="en" sz="3000"/>
              <a:t>Student:</a:t>
            </a:r>
          </a:p>
          <a:p>
            <a:pPr algn="r">
              <a:buNone/>
            </a:pPr>
            <a:r>
              <a:rPr lang="en" sz="3000"/>
              <a:t>Stefan Mijailović 500/11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6" id="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7" id="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20. Definicija informatike			</a:t>
            </a:r>
          </a:p>
        </p:txBody>
      </p:sp>
      <p:sp>
        <p:nvSpPr>
          <p:cNvPr name="Shape 38" id="3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algn="just" rtl="0" lvl="0">
              <a:buNone/>
            </a:pPr>
            <a:r>
              <a:rPr lang="en" sz="2400"/>
              <a:t>Informatika je disciplina koja ima za predmet proizvodnju, čuvanje, diseminaciju informacija, konstrukciju i funkcionisanje informacionih sistema kao i njihovu konkretnu primenu u realnosti, u okviru unapred datih i obrađenih refencijalnih okvira.</a:t>
            </a:r>
          </a:p>
          <a:p>
            <a:r>
              <a:t/>
            </a:r>
          </a:p>
          <a:p>
            <a:pPr algn="just" rtl="0" lvl="0">
              <a:buNone/>
            </a:pPr>
            <a:r>
              <a:rPr lang="en" sz="2400"/>
              <a:t>U određenju informatike kao discipline mora postojati bar tri elementa:</a:t>
            </a:r>
          </a:p>
          <a:p>
            <a:pPr indent="-419100" algn="just" marL="457200" rtl="0" lv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proizvodnja informacija</a:t>
            </a:r>
          </a:p>
          <a:p>
            <a:pPr indent="-419100" algn="just" marL="457200" rtl="0" lv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konstruisanje i funkcionisanje informacionih sistema</a:t>
            </a:r>
          </a:p>
          <a:p>
            <a:pPr indent="-419100" algn="just" marL="457200" lv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konkretna primena informatike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2" id="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3" id="4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238. Virtuelna zajednica	</a:t>
            </a:r>
          </a:p>
        </p:txBody>
      </p:sp>
      <p:sp>
        <p:nvSpPr>
          <p:cNvPr name="Shape 44" id="4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2400"/>
              <a:t>Virtuelna zajednica je mesto locirano u virtuelnom prostoru koga stvara tehnologija a mnogi pojedinci ga doživljavaju u svojoj mašti.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1800"/>
              <a:t>Glavne karakteristike:</a:t>
            </a:r>
          </a:p>
          <a:p>
            <a:pPr indent="-3429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virtuelno mesto sastajanja ljudi koji imaju slične interese</a:t>
            </a:r>
          </a:p>
          <a:p>
            <a:pPr indent="-3429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ti ljudi se sastaju na "trećem mestu" iz pomoć računara, odgovarajućeg softvera i mreća za prenos podataka</a:t>
            </a:r>
          </a:p>
          <a:p>
            <a:pPr indent="-3429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na tom mestu se redovno sastaju radi razmene ideja</a:t>
            </a:r>
          </a:p>
          <a:p>
            <a:pPr indent="-3429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na taj način se stvara zajednica koja predstavlja odnos mnogih sa mnogima</a:t>
            </a:r>
          </a:p>
          <a:p>
            <a:pPr indent="-3429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stanovnici virtuelne zajednice su lojalni svojoj zajednici</a:t>
            </a:r>
          </a:p>
          <a:p>
            <a:pPr indent="-3429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oni provode dosta vremena komunicirajući sa svojom zajednicom</a:t>
            </a:r>
          </a:p>
          <a:p>
            <a:pPr indent="-3429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oni direktno i neposredno učestvuju u razvoju svoje virtuelne zajednice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8" id="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9" id="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247. WWW i sajtovi političkih partija</a:t>
            </a:r>
          </a:p>
        </p:txBody>
      </p:sp>
      <p:sp>
        <p:nvSpPr>
          <p:cNvPr name="Shape 50" id="5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algn="just" rtl="0" lvl="0">
              <a:buNone/>
            </a:pPr>
            <a:r>
              <a:rPr lang="en" sz="2400"/>
              <a:t>Internet se političkim partijama pokazao kao odlično mesto za:</a:t>
            </a:r>
          </a:p>
          <a:p>
            <a:r>
              <a:t/>
            </a:r>
          </a:p>
          <a:p>
            <a:pPr indent="-381000" algn="just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prezentaciju svojih stavova</a:t>
            </a:r>
          </a:p>
          <a:p>
            <a:pPr indent="-381000" algn="just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što duže zadržavanje posetilaca na tim stranicama</a:t>
            </a:r>
          </a:p>
          <a:p>
            <a:pPr indent="-381000" algn="just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stvaranje mogućnosti da se pomoću "ugrađivanja" omogući posetiocima (članovima ili simpatizerima) da dobiju šire i detaljnije informacije</a:t>
            </a:r>
          </a:p>
          <a:p>
            <a:pPr indent="-381000" algn="just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da se stvori dvosmerna veza u kojoj bi posetioci bili u mogućnosti da postavljaju pitanja i da na njih dobijaju opšte odgovore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